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1" r:id="rId2"/>
    <p:sldId id="257" r:id="rId3"/>
    <p:sldId id="260" r:id="rId4"/>
    <p:sldId id="263" r:id="rId5"/>
    <p:sldId id="262" r:id="rId6"/>
    <p:sldId id="258" r:id="rId7"/>
    <p:sldId id="259" r:id="rId8"/>
    <p:sldId id="265" r:id="rId9"/>
    <p:sldId id="274" r:id="rId10"/>
    <p:sldId id="270" r:id="rId11"/>
    <p:sldId id="283" r:id="rId12"/>
    <p:sldId id="284" r:id="rId13"/>
    <p:sldId id="266" r:id="rId14"/>
    <p:sldId id="267" r:id="rId15"/>
    <p:sldId id="268" r:id="rId16"/>
    <p:sldId id="287" r:id="rId17"/>
    <p:sldId id="288" r:id="rId18"/>
    <p:sldId id="269" r:id="rId19"/>
    <p:sldId id="271" r:id="rId20"/>
    <p:sldId id="272" r:id="rId21"/>
    <p:sldId id="281" r:id="rId22"/>
    <p:sldId id="27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99"/>
    <a:srgbClr val="00FF00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0F3275-B2CC-4AFD-BA10-D32FDEB9C875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412EE-EC67-45BD-B79D-E651BD07C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208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150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86200" y="4995952"/>
            <a:ext cx="5257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solidFill>
                  <a:srgbClr val="FFFF00"/>
                </a:solidFill>
              </a:rPr>
              <a:t>শুভেচ্ছা</a:t>
            </a:r>
            <a:endParaRPr lang="en-US" sz="115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70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36" y="533400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মুরগীর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বসন্ত(ফাউল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পক্স)ভাইরাসজনিত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একটি মারাত্মক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ছোঁয়াচে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রোগ।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771" y="228600"/>
            <a:ext cx="6701971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09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58"/>
          <a:stretch/>
        </p:blipFill>
        <p:spPr>
          <a:xfrm>
            <a:off x="1081314" y="152400"/>
            <a:ext cx="6641475" cy="44087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81314" y="5181600"/>
            <a:ext cx="684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মুরগীর বসন্ত রোগ বাচ্চা মুরগীর জন্য মারাত্মক।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47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1066800" y="0"/>
            <a:ext cx="7315199" cy="5562600"/>
            <a:chOff x="1322773" y="466933"/>
            <a:chExt cx="7121276" cy="5753235"/>
          </a:xfrm>
          <a:solidFill>
            <a:srgbClr val="00B050"/>
          </a:solidFill>
        </p:grpSpPr>
        <p:grpSp>
          <p:nvGrpSpPr>
            <p:cNvPr id="19" name="Group 18"/>
            <p:cNvGrpSpPr/>
            <p:nvPr/>
          </p:nvGrpSpPr>
          <p:grpSpPr>
            <a:xfrm>
              <a:off x="3366033" y="466933"/>
              <a:ext cx="1396746" cy="1140262"/>
              <a:chOff x="2260854" y="951131"/>
              <a:chExt cx="1060704" cy="914400"/>
            </a:xfrm>
            <a:grpFill/>
          </p:grpSpPr>
          <p:sp>
            <p:nvSpPr>
              <p:cNvPr id="2" name="Hexagon 1"/>
              <p:cNvSpPr/>
              <p:nvPr/>
            </p:nvSpPr>
            <p:spPr>
              <a:xfrm>
                <a:off x="2260854" y="951131"/>
                <a:ext cx="1060704" cy="914400"/>
              </a:xfrm>
              <a:prstGeom prst="hexag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2433066" y="1182469"/>
                <a:ext cx="609600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bn-BD" dirty="0" smtClean="0">
                    <a:solidFill>
                      <a:srgbClr val="FFFF00"/>
                    </a:solidFill>
                  </a:rPr>
                  <a:t>বৈশাখ</a:t>
                </a:r>
                <a:endParaRPr lang="en-US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4" name="Regular Pentagon 3"/>
            <p:cNvSpPr/>
            <p:nvPr/>
          </p:nvSpPr>
          <p:spPr>
            <a:xfrm>
              <a:off x="4762779" y="476923"/>
              <a:ext cx="1295400" cy="1295401"/>
            </a:xfrm>
            <a:prstGeom prst="pent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 smtClean="0">
                  <a:solidFill>
                    <a:srgbClr val="FFFF00"/>
                  </a:solidFill>
                </a:rPr>
                <a:t>জ্যৈষ্ঠ 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5943600" y="837960"/>
              <a:ext cx="1226603" cy="1211017"/>
              <a:chOff x="5455412" y="675359"/>
              <a:chExt cx="960120" cy="914400"/>
            </a:xfrm>
            <a:grpFill/>
          </p:grpSpPr>
          <p:sp>
            <p:nvSpPr>
              <p:cNvPr id="5" name="Regular Pentagon 4"/>
              <p:cNvSpPr/>
              <p:nvPr/>
            </p:nvSpPr>
            <p:spPr>
              <a:xfrm>
                <a:off x="5455412" y="675359"/>
                <a:ext cx="960120" cy="914400"/>
              </a:xfrm>
              <a:prstGeom prst="pentag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5545098" y="1006605"/>
                <a:ext cx="780748" cy="33488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bn-BD" dirty="0" smtClean="0">
                    <a:solidFill>
                      <a:srgbClr val="FFFF00"/>
                    </a:solidFill>
                  </a:rPr>
                  <a:t>আষাঢ় </a:t>
                </a:r>
                <a:endParaRPr lang="en-US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7" name="Regular Pentagon 6"/>
            <p:cNvSpPr/>
            <p:nvPr/>
          </p:nvSpPr>
          <p:spPr>
            <a:xfrm>
              <a:off x="6742841" y="1788645"/>
              <a:ext cx="1170722" cy="1098790"/>
            </a:xfrm>
            <a:prstGeom prst="pent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 smtClean="0">
                  <a:solidFill>
                    <a:srgbClr val="FFFF00"/>
                  </a:solidFill>
                </a:rPr>
                <a:t>শ্রাবণ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9" name="Hexagon 8"/>
            <p:cNvSpPr/>
            <p:nvPr/>
          </p:nvSpPr>
          <p:spPr>
            <a:xfrm>
              <a:off x="7234138" y="2887435"/>
              <a:ext cx="1209911" cy="1135743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 smtClean="0">
                  <a:solidFill>
                    <a:srgbClr val="FFFF00"/>
                  </a:solidFill>
                </a:rPr>
                <a:t>ভাদ্র 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10" name="Regular Pentagon 9"/>
            <p:cNvSpPr/>
            <p:nvPr/>
          </p:nvSpPr>
          <p:spPr>
            <a:xfrm>
              <a:off x="6595992" y="3907071"/>
              <a:ext cx="1464419" cy="1177752"/>
            </a:xfrm>
            <a:prstGeom prst="pentagon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 smtClean="0">
                  <a:solidFill>
                    <a:srgbClr val="FFFF00"/>
                  </a:solidFill>
                </a:rPr>
                <a:t>আশ্বিন 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11" name="Hexagon 10"/>
            <p:cNvSpPr/>
            <p:nvPr/>
          </p:nvSpPr>
          <p:spPr>
            <a:xfrm>
              <a:off x="5410479" y="4828832"/>
              <a:ext cx="1606276" cy="1187004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 smtClean="0">
                  <a:solidFill>
                    <a:srgbClr val="FFFF00"/>
                  </a:solidFill>
                </a:rPr>
                <a:t>কার্তিক 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12" name="Regular Pentagon 11"/>
            <p:cNvSpPr/>
            <p:nvPr/>
          </p:nvSpPr>
          <p:spPr>
            <a:xfrm>
              <a:off x="3942722" y="5033164"/>
              <a:ext cx="1485900" cy="1187004"/>
            </a:xfrm>
            <a:prstGeom prst="pent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 smtClean="0">
                  <a:solidFill>
                    <a:srgbClr val="FFFF00"/>
                  </a:solidFill>
                </a:rPr>
                <a:t>অগ্রায়ন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13" name="Hexagon 12"/>
            <p:cNvSpPr/>
            <p:nvPr/>
          </p:nvSpPr>
          <p:spPr>
            <a:xfrm>
              <a:off x="2494945" y="4770441"/>
              <a:ext cx="1520994" cy="1222159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 smtClean="0">
                  <a:solidFill>
                    <a:srgbClr val="FFFF00"/>
                  </a:solidFill>
                </a:rPr>
                <a:t>পৌষ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334773" y="3298961"/>
              <a:ext cx="1615230" cy="1802811"/>
              <a:chOff x="1782209" y="4769085"/>
              <a:chExt cx="960120" cy="1048435"/>
            </a:xfrm>
            <a:grpFill/>
          </p:grpSpPr>
          <p:sp>
            <p:nvSpPr>
              <p:cNvPr id="14" name="Regular Pentagon 13"/>
              <p:cNvSpPr/>
              <p:nvPr/>
            </p:nvSpPr>
            <p:spPr>
              <a:xfrm>
                <a:off x="1782209" y="4769085"/>
                <a:ext cx="960120" cy="1048435"/>
              </a:xfrm>
              <a:prstGeom prst="pentag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982615" y="5163390"/>
                <a:ext cx="559308" cy="25793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dirty="0" smtClean="0">
                    <a:solidFill>
                      <a:srgbClr val="FFFF00"/>
                    </a:solidFill>
                  </a:rPr>
                  <a:t>মাঘ</a:t>
                </a:r>
                <a:endParaRPr lang="en-US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16" name="Hexagon 15"/>
            <p:cNvSpPr/>
            <p:nvPr/>
          </p:nvSpPr>
          <p:spPr>
            <a:xfrm>
              <a:off x="1322773" y="2206457"/>
              <a:ext cx="1540510" cy="1183136"/>
            </a:xfrm>
            <a:prstGeom prst="hexagon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 smtClean="0">
                  <a:solidFill>
                    <a:srgbClr val="FFFF00"/>
                  </a:solidFill>
                </a:rPr>
                <a:t>ফাল্গুন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17" name="Regular Pentagon 16"/>
            <p:cNvSpPr/>
            <p:nvPr/>
          </p:nvSpPr>
          <p:spPr>
            <a:xfrm>
              <a:off x="2230863" y="996997"/>
              <a:ext cx="1361941" cy="1209460"/>
            </a:xfrm>
            <a:prstGeom prst="pent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 smtClean="0">
                  <a:solidFill>
                    <a:srgbClr val="FFFF00"/>
                  </a:solidFill>
                </a:rPr>
                <a:t>চৈত্র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066800" y="556260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সব সময়ই মুরগীর এই রোগ হতে পারে।তবে আশ্বিন মাস থেকে ফাল্গুন মাস পর্যন্ত সময়ে মুরগীর বসন্ত রোগ বেশি দেখা যায়।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 rot="11891170">
            <a:off x="6248400" y="359215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08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50289E-6 L -0.47014 -0.2032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07" y="-10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8" grpId="0" animBg="1"/>
      <p:bldP spid="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488" y="315132"/>
            <a:ext cx="693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মুরগীর বসন্ত রোগের লক্ষণঃ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488" y="1425844"/>
            <a:ext cx="586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পালকবিহীন স্থানে ঘা দেখা যায়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689" y="1023017"/>
            <a:ext cx="1951561" cy="14068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688" y="5197750"/>
            <a:ext cx="1976961" cy="13385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488" y="2743200"/>
            <a:ext cx="7282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bn-BD" sz="44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চোখ আংশিক বা পূর্ণ বন্ধ হয়ে যায় </a:t>
            </a:r>
            <a:endParaRPr lang="en-US" sz="44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029" y="3810000"/>
            <a:ext cx="6096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bn-BD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মুখের ভিতর ঘা দেখা যায়।মুরগী খেতে পারে না </a:t>
            </a:r>
            <a:endParaRPr lang="en-US" sz="4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53944"/>
            <a:ext cx="5494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মুরগী অনেক সময় মারা যায়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689" y="2429831"/>
            <a:ext cx="1951562" cy="12781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688" y="3711384"/>
            <a:ext cx="1984375" cy="148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51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7815"/>
            <a:ext cx="670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রোগ প্রতিরোধঃ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457" y="4843068"/>
            <a:ext cx="8077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ভায়েলের টিকাবীজ প্রথমে পাতিত পানিতে মিশিয়ে টিকা তৈরি করতে হবে।দুই মুখওয়ালা সুঁই বারে বারে তৈরি টিকায় ডুবিয়ে তিন বার পাখার ভিতর দিকে পালকবিহীন জায়গায় ছিদ্র করে এ টিকা দিতে হয়।সাধারণত বছরে এক বার দিলেই চলে।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1" t="8090" r="32618" b="4754"/>
          <a:stretch/>
        </p:blipFill>
        <p:spPr>
          <a:xfrm>
            <a:off x="4647168" y="423649"/>
            <a:ext cx="3901746" cy="41855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19600" y="3429000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2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044" y="196111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প্রতিকারঃ</a:t>
            </a:r>
            <a:endParaRPr lang="en-US" sz="6000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5675086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পটাশের পানি দিয়ে ঘা পরিষ্কার করা আবশ্যক।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81000"/>
            <a:ext cx="65024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84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228600"/>
            <a:ext cx="3820554" cy="3886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" y="228600"/>
            <a:ext cx="5207000" cy="3886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48006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আক্রান্ত মুরগীকে আলাদা করতে হবে। </a:t>
            </a:r>
            <a:endParaRPr lang="en-US" sz="4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60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0"/>
            <a:ext cx="6691062" cy="44525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510540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মুরগীর ঘর আয়োসিন দ্রবণ দিয়ে পরিষ্কার করতে হবে।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44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2114" y="152400"/>
            <a:ext cx="29290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 smtClean="0">
                <a:solidFill>
                  <a:schemeClr val="accent6"/>
                </a:solidFill>
              </a:rPr>
              <a:t>দলীয় কাজঃ</a:t>
            </a:r>
            <a:endParaRPr lang="en-US" sz="4400" dirty="0">
              <a:solidFill>
                <a:schemeClr val="accent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8821" y="4114800"/>
            <a:ext cx="6324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উক্ত মুরগীটি  কোন রোগে আক্রান্ত তার লক্ষণ ও প্রতিকার ব্যবস্থার বর্ণনা  দাও 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921841"/>
            <a:ext cx="44196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15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533400"/>
            <a:ext cx="464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B050"/>
                </a:solidFill>
              </a:rPr>
              <a:t>মূল্যায়নঃ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286000"/>
            <a:ext cx="883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গৃহপালিত পাখীর রোগ কত প্রকার ও কি কি?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ভাইরাসজনিত দুটি রোগের নাম বল।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88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0"/>
            <a:ext cx="5181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41" y="2265336"/>
            <a:ext cx="38771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মোঃ আব্দুল কাদের</a:t>
            </a:r>
            <a:endParaRPr lang="en-US" sz="4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 শিক্ষক (কৃষি )</a:t>
            </a:r>
          </a:p>
          <a:p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সূখীপীর উচ্চ বিদ্যালয়</a:t>
            </a:r>
          </a:p>
          <a:p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চিরিরবন্দর, দিনাজপুর।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495800" y="2083922"/>
            <a:ext cx="0" cy="32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343400" y="2389968"/>
            <a:ext cx="0" cy="23828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648200" y="2668814"/>
            <a:ext cx="0" cy="1905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029200" y="2265336"/>
            <a:ext cx="3962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শ্রেণি-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দশম</a:t>
            </a:r>
            <a:endParaRPr lang="bn-BD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বিষয়-কৃষিশিক্ষা</a:t>
            </a:r>
          </a:p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মোট শিক্ষার্থী -৪০ জন</a:t>
            </a:r>
          </a:p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সময়-৫০ মিনিট </a:t>
            </a:r>
          </a:p>
          <a:p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4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428171" y="145142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বাড়ীর কাজঃ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9129" y="4316220"/>
            <a:ext cx="6934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তোমার নিজ এলাকায় গৃহপালিত পাখীর কোন রোগের প্রাদুর্ভাব বেশি তার বর্ণনা দাও।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76200"/>
            <a:ext cx="5410200" cy="405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46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3981408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61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1066800"/>
            <a:ext cx="73914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39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39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3" y="30998"/>
            <a:ext cx="4538648" cy="38552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695" y="30998"/>
            <a:ext cx="4536507" cy="38552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6094" y="4206476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সুস্থ মুরগী</a:t>
            </a:r>
            <a:endParaRPr lang="en-US" sz="5400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7905" y="4213733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BD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সুস্থ মুরগী</a:t>
            </a:r>
            <a:endParaRPr lang="en-US" sz="5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29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284514"/>
            <a:ext cx="5562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হাঁস - মুরগীর </a:t>
            </a:r>
          </a:p>
          <a:p>
            <a:r>
              <a:rPr lang="bn-BD" sz="8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8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 প্রতিকার</a:t>
            </a:r>
            <a:endParaRPr lang="en-US" sz="8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5-Point Star 2"/>
          <p:cNvSpPr/>
          <p:nvPr/>
        </p:nvSpPr>
        <p:spPr>
          <a:xfrm>
            <a:off x="990600" y="1524000"/>
            <a:ext cx="609600" cy="67491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4" name="5-Point Star 3"/>
          <p:cNvSpPr/>
          <p:nvPr/>
        </p:nvSpPr>
        <p:spPr>
          <a:xfrm>
            <a:off x="7162800" y="2801255"/>
            <a:ext cx="762000" cy="638659"/>
          </a:xfrm>
          <a:prstGeom prst="star5">
            <a:avLst>
              <a:gd name="adj" fmla="val 21154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97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435429"/>
            <a:ext cx="3962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6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19050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1628001"/>
            <a:ext cx="655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শিক্ষার্থীরা---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2971800"/>
            <a:ext cx="7620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রোগের প্রকারভেদ গুলো বলতে পারবে।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ভাইরাস ও ব্যাকটেরিয়াজনিত রোগের নাম গুলো লিখতে পারবে।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ভাইরাসজনিত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রোগের লক্ষণ,প্রতিরোধ ও প্রতিকারের উপায় বর্ণনা করতে পারবে।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20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92989" y="3432875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হাঁস-মুরগীর রোগ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833607" y="914400"/>
            <a:ext cx="0" cy="548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ight Arrow 17"/>
          <p:cNvSpPr/>
          <p:nvPr/>
        </p:nvSpPr>
        <p:spPr>
          <a:xfrm>
            <a:off x="2833607" y="84543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2833607" y="19674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2823597" y="330695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2831076" y="474374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2833607" y="603244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897308" y="845435"/>
            <a:ext cx="3113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ভাইরাসজনিত রোগ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12014" y="2025134"/>
            <a:ext cx="4265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ব্যাকটেরিয়াজনিত রোগ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76605" y="3364602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ছত্রাকজনিত রোগ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12014" y="4801398"/>
            <a:ext cx="3503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পরজীবী দ্বারা সৃষ্ট রোগ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02005" y="6056305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অপুষ্টিজনিত রোগ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57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 animBg="1"/>
      <p:bldP spid="21" grpId="0" animBg="1"/>
      <p:bldP spid="22" grpId="0" animBg="1"/>
      <p:bldP spid="23" grpId="0" animBg="1"/>
      <p:bldP spid="24" grpId="0" animBg="1"/>
      <p:bldP spid="26" grpId="0"/>
      <p:bldP spid="27" grpId="0"/>
      <p:bldP spid="28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7790" y="3335138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ভাইরাসজনিত</a:t>
            </a:r>
            <a:r>
              <a:rPr lang="bn-BD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রোগ</a:t>
            </a:r>
            <a:endParaRPr lang="en-US" sz="32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927242" y="1068092"/>
            <a:ext cx="76200" cy="51054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ight Arrow 4"/>
          <p:cNvSpPr/>
          <p:nvPr/>
        </p:nvSpPr>
        <p:spPr>
          <a:xfrm>
            <a:off x="2933700" y="9906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971800" y="26670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016719" y="412045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034516" y="573357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114662" y="9906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রাণীক্ষেত রোগ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0208" y="2663371"/>
            <a:ext cx="2768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মুরগীর বসন্ত 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12924" y="4120457"/>
            <a:ext cx="2921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গামবোরো রোগ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50948" y="5652723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হাঁসের প্লেগ রোগ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53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06680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ব্যাকটেরিয়াজনিত রোগ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 rot="5400000">
            <a:off x="3000911" y="199948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42215" y="2815679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হাঁস-মুরগীর কলেরা</a:t>
            </a:r>
            <a:endParaRPr lang="en-US" sz="4400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6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9"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2600" y="914400"/>
            <a:ext cx="594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মুরগীর বসন্ত রোগ </a:t>
            </a:r>
            <a:endParaRPr lang="en-US" sz="8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2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1224</TotalTime>
  <Words>296</Words>
  <Application>Microsoft Office PowerPoint</Application>
  <PresentationFormat>On-screen Show (4:3)</PresentationFormat>
  <Paragraphs>67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DELL</cp:lastModifiedBy>
  <cp:revision>103</cp:revision>
  <dcterms:created xsi:type="dcterms:W3CDTF">2006-08-16T00:00:00Z</dcterms:created>
  <dcterms:modified xsi:type="dcterms:W3CDTF">2013-11-26T06:11:25Z</dcterms:modified>
</cp:coreProperties>
</file>